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603" r:id="rId6"/>
    <p:sldId id="594" r:id="rId7"/>
    <p:sldId id="553" r:id="rId8"/>
    <p:sldId id="616" r:id="rId9"/>
    <p:sldId id="607" r:id="rId10"/>
    <p:sldId id="595" r:id="rId11"/>
    <p:sldId id="604" r:id="rId12"/>
    <p:sldId id="589" r:id="rId13"/>
    <p:sldId id="606" r:id="rId14"/>
    <p:sldId id="596" r:id="rId15"/>
    <p:sldId id="597" r:id="rId16"/>
    <p:sldId id="608" r:id="rId17"/>
    <p:sldId id="609" r:id="rId18"/>
    <p:sldId id="610" r:id="rId19"/>
    <p:sldId id="611" r:id="rId20"/>
    <p:sldId id="612" r:id="rId21"/>
    <p:sldId id="614" r:id="rId22"/>
    <p:sldId id="615" r:id="rId23"/>
    <p:sldId id="61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FB2"/>
    <a:srgbClr val="36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5662" autoAdjust="0"/>
  </p:normalViewPr>
  <p:slideViewPr>
    <p:cSldViewPr snapToGrid="0">
      <p:cViewPr varScale="1">
        <p:scale>
          <a:sx n="91" d="100"/>
          <a:sy n="91" d="100"/>
        </p:scale>
        <p:origin x="208" y="4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5/3/22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5/3/22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1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2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3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8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32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36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3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2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88826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5102352"/>
            <a:ext cx="12188826" cy="17556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9601200" cy="1517904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  <a:t>5/3/22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8368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5.jpg"/><Relationship Id="rId9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7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5.jpg"/><Relationship Id="rId9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8CDE4-C731-3F40-A90A-8BF1F6D6F794}"/>
              </a:ext>
            </a:extLst>
          </p:cNvPr>
          <p:cNvSpPr txBox="1"/>
          <p:nvPr/>
        </p:nvSpPr>
        <p:spPr>
          <a:xfrm>
            <a:off x="967374" y="2566433"/>
            <a:ext cx="9449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﻿</a:t>
            </a:r>
            <a:r>
              <a:rPr lang="en-US" altLang="zh-CN" sz="3200" dirty="0" err="1">
                <a:solidFill>
                  <a:srgbClr val="FFC000"/>
                </a:solidFill>
              </a:rPr>
              <a:t>TurbGAN</a:t>
            </a:r>
            <a:r>
              <a:rPr lang="en-US" altLang="zh-CN" sz="3200" dirty="0">
                <a:solidFill>
                  <a:srgbClr val="FFC000"/>
                </a:solidFill>
              </a:rPr>
              <a:t>: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Use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GAN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to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recover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anisoplanatic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turbulence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caused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image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degradation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[on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 err="1">
                <a:solidFill>
                  <a:srgbClr val="FFC000"/>
                </a:solidFill>
              </a:rPr>
              <a:t>arxiv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last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month,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no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code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available]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22E45-CCDA-B54F-8D06-27B4FE239E2C}"/>
              </a:ext>
            </a:extLst>
          </p:cNvPr>
          <p:cNvSpPr/>
          <p:nvPr/>
        </p:nvSpPr>
        <p:spPr>
          <a:xfrm>
            <a:off x="779361" y="6301638"/>
            <a:ext cx="101471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Feng, Brandon Y., 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Mingyang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Xie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, and Christopher A. Metzler. "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TurbuGAN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: An Adversarial Learning Approach to Spatially-Varying 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Multiframe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Blind Deconvolution with Applications to Imaging Through Turbulence." </a:t>
            </a:r>
            <a:r>
              <a:rPr lang="en-US" sz="1100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arXiv</a:t>
            </a:r>
            <a:r>
              <a:rPr lang="en-US" sz="11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preprint arXiv:2203.06764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 (2022).</a:t>
            </a:r>
            <a:endParaRPr lang="en-US" sz="11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D1FA0-A8DA-A443-A0DB-EB47E1E04405}"/>
              </a:ext>
            </a:extLst>
          </p:cNvPr>
          <p:cNvSpPr/>
          <p:nvPr/>
        </p:nvSpPr>
        <p:spPr>
          <a:xfrm>
            <a:off x="3023293" y="4133334"/>
            <a:ext cx="5338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﻿</a:t>
            </a:r>
            <a:r>
              <a:rPr lang="en-US" altLang="zh-CN" dirty="0" err="1"/>
              <a:t>Xingguang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</a:p>
          <a:p>
            <a:pPr algn="ctr"/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 i2Lab, supervised by Prof. Stanley Chan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4DF433F-3E5B-EF48-BDB1-0D362017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24" y="1591056"/>
            <a:ext cx="7904771" cy="19080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43176-BB7D-D94E-BC06-719A83CF8E70}"/>
              </a:ext>
            </a:extLst>
          </p:cNvPr>
          <p:cNvSpPr/>
          <p:nvPr/>
        </p:nvSpPr>
        <p:spPr>
          <a:xfrm>
            <a:off x="1067424" y="1026811"/>
            <a:ext cx="2947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Finally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distance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becomes: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DDB27-25B6-A24D-832F-EA1F2CE0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20" y="4087431"/>
            <a:ext cx="5588000" cy="78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DC126E-14F3-AE49-9019-FEEFA0B1D929}"/>
                  </a:ext>
                </a:extLst>
              </p:cNvPr>
              <p:cNvSpPr/>
              <p:nvPr/>
            </p:nvSpPr>
            <p:spPr>
              <a:xfrm>
                <a:off x="3359520" y="3757596"/>
                <a:ext cx="75235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1-Lipschitz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constraint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denoted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we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final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form:</a:t>
                </a:r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DC126E-14F3-AE49-9019-FEEFA0B1D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520" y="3757596"/>
                <a:ext cx="7523534" cy="369332"/>
              </a:xfrm>
              <a:prstGeom prst="rect">
                <a:avLst/>
              </a:prstGeom>
              <a:blipFill>
                <a:blip r:embed="rId4"/>
                <a:stretch>
                  <a:fillRect l="-67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7108106-4C0F-6141-B5F2-ABFFAC3F3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733261"/>
            <a:ext cx="2120900" cy="419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C19753-7266-5349-A532-5F60C84D3FDA}"/>
              </a:ext>
            </a:extLst>
          </p:cNvPr>
          <p:cNvSpPr txBox="1"/>
          <p:nvPr/>
        </p:nvSpPr>
        <p:spPr>
          <a:xfrm>
            <a:off x="609883" y="524967"/>
            <a:ext cx="627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Wasserstein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gradient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penalty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57C533-D684-5C46-BC1A-76E155F2F269}"/>
              </a:ext>
            </a:extLst>
          </p:cNvPr>
          <p:cNvSpPr/>
          <p:nvPr/>
        </p:nvSpPr>
        <p:spPr>
          <a:xfrm>
            <a:off x="1067424" y="4874831"/>
            <a:ext cx="10893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1-Lipschitz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constraint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says,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gradient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weights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(but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don’t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0).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Weight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clipping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gradient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penalty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better: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52AAF0-BF86-8143-83CC-2084FDDCB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746" y="5507501"/>
            <a:ext cx="5507817" cy="10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626860"/>
            <a:ext cx="1025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﻿Experiments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3B5B8-F4E3-6C4D-AD4D-2C024FDB2687}"/>
              </a:ext>
            </a:extLst>
          </p:cNvPr>
          <p:cNvSpPr/>
          <p:nvPr/>
        </p:nvSpPr>
        <p:spPr>
          <a:xfrm>
            <a:off x="1268592" y="1285133"/>
            <a:ext cx="9118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WGAN-</a:t>
            </a:r>
            <a:r>
              <a:rPr lang="en-US" altLang="zh-CN" dirty="0" err="1">
                <a:solidFill>
                  <a:schemeClr val="bg1"/>
                </a:solidFill>
              </a:rPr>
              <a:t>gp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good,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generally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hard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first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time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GAN,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recover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following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left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image: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A5E4C-AF32-EA44-BFB7-D0322C5A6474}"/>
              </a:ext>
            </a:extLst>
          </p:cNvPr>
          <p:cNvSpPr/>
          <p:nvPr/>
        </p:nvSpPr>
        <p:spPr>
          <a:xfrm>
            <a:off x="1268592" y="4279083"/>
            <a:ext cx="9118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First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initialize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UNet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10k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iterations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setting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target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mean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available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which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shown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second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one</a:t>
            </a:r>
            <a:endParaRPr lang="en-US" dirty="0"/>
          </a:p>
        </p:txBody>
      </p:sp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D9CFDE5D-F0DA-1D4A-BCB0-237DFA799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45" y="2255751"/>
            <a:ext cx="1634744" cy="1634744"/>
          </a:xfrm>
          <a:prstGeom prst="rect">
            <a:avLst/>
          </a:prstGeom>
        </p:spPr>
      </p:pic>
      <p:pic>
        <p:nvPicPr>
          <p:cNvPr id="9" name="Picture 8" descr="A picture containing close, blurry, blur&#10;&#10;Description automatically generated">
            <a:extLst>
              <a:ext uri="{FF2B5EF4-FFF2-40B4-BE49-F238E27FC236}">
                <a16:creationId xmlns:a16="http://schemas.microsoft.com/office/drawing/2014/main" id="{49562FF6-721C-3144-827E-4CC0C199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44" y="2255751"/>
            <a:ext cx="1634744" cy="1634744"/>
          </a:xfrm>
          <a:prstGeom prst="rect">
            <a:avLst/>
          </a:prstGeom>
        </p:spPr>
      </p:pic>
      <p:pic>
        <p:nvPicPr>
          <p:cNvPr id="13" name="Picture 12" descr="A picture containing blur&#10;&#10;Description automatically generated">
            <a:extLst>
              <a:ext uri="{FF2B5EF4-FFF2-40B4-BE49-F238E27FC236}">
                <a16:creationId xmlns:a16="http://schemas.microsoft.com/office/drawing/2014/main" id="{52C9F0BA-D30E-9340-9AFF-928BA0F1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42" y="2266781"/>
            <a:ext cx="1634743" cy="16347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F279AE-7E94-2D44-B395-82407A1B876E}"/>
              </a:ext>
            </a:extLst>
          </p:cNvPr>
          <p:cNvSpPr/>
          <p:nvPr/>
        </p:nvSpPr>
        <p:spPr>
          <a:xfrm>
            <a:off x="1268592" y="4990836"/>
            <a:ext cx="9765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output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after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10k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iterations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third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inputs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distorted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heavily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shown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right</a:t>
            </a:r>
            <a:endParaRPr lang="en-US" dirty="0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EE9F5429-5F9B-EA45-BF3D-E6161386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12" y="22759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1E12C1-5873-2C4D-886B-44366D025A24}"/>
              </a:ext>
            </a:extLst>
          </p:cNvPr>
          <p:cNvSpPr/>
          <p:nvPr/>
        </p:nvSpPr>
        <p:spPr>
          <a:xfrm>
            <a:off x="1268592" y="5691560"/>
            <a:ext cx="9765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initialized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5k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iterations,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updated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every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step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updated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every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C73769-7CAD-6341-B1CF-217400AA3FAD}"/>
              </a:ext>
            </a:extLst>
          </p:cNvPr>
          <p:cNvCxnSpPr>
            <a:cxnSpLocks/>
          </p:cNvCxnSpPr>
          <p:nvPr/>
        </p:nvCxnSpPr>
        <p:spPr>
          <a:xfrm flipH="1">
            <a:off x="1347703" y="2904870"/>
            <a:ext cx="811297" cy="922293"/>
          </a:xfrm>
          <a:prstGeom prst="straightConnector1">
            <a:avLst/>
          </a:prstGeom>
          <a:ln w="12700">
            <a:solidFill>
              <a:srgbClr val="3AAF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C80AB-926B-AE4E-A66B-6088E003C9F2}"/>
              </a:ext>
            </a:extLst>
          </p:cNvPr>
          <p:cNvSpPr/>
          <p:nvPr/>
        </p:nvSpPr>
        <p:spPr>
          <a:xfrm>
            <a:off x="0" y="3827163"/>
            <a:ext cx="227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Initialize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5E304-C4F1-704E-8283-DF59AC9360EC}"/>
              </a:ext>
            </a:extLst>
          </p:cNvPr>
          <p:cNvCxnSpPr>
            <a:cxnSpLocks/>
          </p:cNvCxnSpPr>
          <p:nvPr/>
        </p:nvCxnSpPr>
        <p:spPr>
          <a:xfrm flipH="1" flipV="1">
            <a:off x="1347703" y="4227509"/>
            <a:ext cx="811297" cy="1698370"/>
          </a:xfrm>
          <a:prstGeom prst="straightConnector1">
            <a:avLst/>
          </a:prstGeom>
          <a:ln w="12700">
            <a:solidFill>
              <a:srgbClr val="3AAF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42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C73769-7CAD-6341-B1CF-217400AA3FAD}"/>
              </a:ext>
            </a:extLst>
          </p:cNvPr>
          <p:cNvCxnSpPr>
            <a:cxnSpLocks/>
          </p:cNvCxnSpPr>
          <p:nvPr/>
        </p:nvCxnSpPr>
        <p:spPr>
          <a:xfrm flipH="1">
            <a:off x="1347703" y="2904870"/>
            <a:ext cx="811297" cy="92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C80AB-926B-AE4E-A66B-6088E003C9F2}"/>
              </a:ext>
            </a:extLst>
          </p:cNvPr>
          <p:cNvSpPr/>
          <p:nvPr/>
        </p:nvSpPr>
        <p:spPr>
          <a:xfrm>
            <a:off x="0" y="3827163"/>
            <a:ext cx="227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Initialize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5E304-C4F1-704E-8283-DF59AC9360EC}"/>
              </a:ext>
            </a:extLst>
          </p:cNvPr>
          <p:cNvCxnSpPr>
            <a:cxnSpLocks/>
          </p:cNvCxnSpPr>
          <p:nvPr/>
        </p:nvCxnSpPr>
        <p:spPr>
          <a:xfrm flipH="1" flipV="1">
            <a:off x="1347703" y="4227509"/>
            <a:ext cx="811297" cy="169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94A293-EEB4-4649-87D9-D3646AA8E732}"/>
              </a:ext>
            </a:extLst>
          </p:cNvPr>
          <p:cNvSpPr/>
          <p:nvPr/>
        </p:nvSpPr>
        <p:spPr>
          <a:xfrm>
            <a:off x="3260630" y="3827163"/>
            <a:ext cx="180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Stuck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24.25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CA9B4-B0D3-D641-9254-64AAA3A1AC3A}"/>
              </a:ext>
            </a:extLst>
          </p:cNvPr>
          <p:cNvCxnSpPr>
            <a:cxnSpLocks/>
          </p:cNvCxnSpPr>
          <p:nvPr/>
        </p:nvCxnSpPr>
        <p:spPr>
          <a:xfrm>
            <a:off x="2898658" y="2535538"/>
            <a:ext cx="493829" cy="1046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2EFF18-A800-A34E-82C0-B9B6736BC5F7}"/>
              </a:ext>
            </a:extLst>
          </p:cNvPr>
          <p:cNvCxnSpPr>
            <a:cxnSpLocks/>
          </p:cNvCxnSpPr>
          <p:nvPr/>
        </p:nvCxnSpPr>
        <p:spPr>
          <a:xfrm flipV="1">
            <a:off x="2898658" y="4822628"/>
            <a:ext cx="361972" cy="7029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3CADC40-4C90-A148-B926-D9E5B761D188}"/>
              </a:ext>
            </a:extLst>
          </p:cNvPr>
          <p:cNvSpPr/>
          <p:nvPr/>
        </p:nvSpPr>
        <p:spPr>
          <a:xfrm>
            <a:off x="3197130" y="4422282"/>
            <a:ext cx="268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increase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5CCA4A38-7437-DA45-81A2-8F1820FC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5" y="2601756"/>
            <a:ext cx="1298024" cy="12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4A293-EEB4-4649-87D9-D3646AA8E732}"/>
              </a:ext>
            </a:extLst>
          </p:cNvPr>
          <p:cNvSpPr/>
          <p:nvPr/>
        </p:nvSpPr>
        <p:spPr>
          <a:xfrm>
            <a:off x="3260630" y="3827163"/>
            <a:ext cx="180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Stuck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24.25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CA9B4-B0D3-D641-9254-64AAA3A1AC3A}"/>
              </a:ext>
            </a:extLst>
          </p:cNvPr>
          <p:cNvCxnSpPr>
            <a:cxnSpLocks/>
          </p:cNvCxnSpPr>
          <p:nvPr/>
        </p:nvCxnSpPr>
        <p:spPr>
          <a:xfrm>
            <a:off x="2898658" y="2535538"/>
            <a:ext cx="493829" cy="1046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2EFF18-A800-A34E-82C0-B9B6736BC5F7}"/>
              </a:ext>
            </a:extLst>
          </p:cNvPr>
          <p:cNvCxnSpPr>
            <a:cxnSpLocks/>
          </p:cNvCxnSpPr>
          <p:nvPr/>
        </p:nvCxnSpPr>
        <p:spPr>
          <a:xfrm flipV="1">
            <a:off x="2898658" y="4822628"/>
            <a:ext cx="361972" cy="7029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3CADC40-4C90-A148-B926-D9E5B761D188}"/>
              </a:ext>
            </a:extLst>
          </p:cNvPr>
          <p:cNvSpPr/>
          <p:nvPr/>
        </p:nvSpPr>
        <p:spPr>
          <a:xfrm>
            <a:off x="3197130" y="4422282"/>
            <a:ext cx="268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increase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5CCA4A38-7437-DA45-81A2-8F1820FC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5" y="2601756"/>
            <a:ext cx="1298024" cy="12980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9268D-3D38-C047-8712-BA943D0537F3}"/>
              </a:ext>
            </a:extLst>
          </p:cNvPr>
          <p:cNvCxnSpPr>
            <a:cxnSpLocks/>
          </p:cNvCxnSpPr>
          <p:nvPr/>
        </p:nvCxnSpPr>
        <p:spPr>
          <a:xfrm flipV="1">
            <a:off x="2761962" y="914870"/>
            <a:ext cx="498668" cy="15896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33D555-C83B-1547-8220-30424572752E}"/>
                  </a:ext>
                </a:extLst>
              </p:cNvPr>
              <p:cNvSpPr/>
              <p:nvPr/>
            </p:nvSpPr>
            <p:spPr>
              <a:xfrm>
                <a:off x="2761962" y="537254"/>
                <a:ext cx="51709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Increased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}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1000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images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didn’t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work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33D555-C83B-1547-8220-304245727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962" y="537254"/>
                <a:ext cx="5170967" cy="369332"/>
              </a:xfrm>
              <a:prstGeom prst="rect">
                <a:avLst/>
              </a:prstGeom>
              <a:blipFill>
                <a:blip r:embed="rId6"/>
                <a:stretch>
                  <a:fillRect l="-98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6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4A293-EEB4-4649-87D9-D3646AA8E732}"/>
              </a:ext>
            </a:extLst>
          </p:cNvPr>
          <p:cNvSpPr/>
          <p:nvPr/>
        </p:nvSpPr>
        <p:spPr>
          <a:xfrm>
            <a:off x="3260630" y="3827163"/>
            <a:ext cx="180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Stuck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24.25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CA9B4-B0D3-D641-9254-64AAA3A1AC3A}"/>
              </a:ext>
            </a:extLst>
          </p:cNvPr>
          <p:cNvCxnSpPr>
            <a:cxnSpLocks/>
          </p:cNvCxnSpPr>
          <p:nvPr/>
        </p:nvCxnSpPr>
        <p:spPr>
          <a:xfrm>
            <a:off x="2898658" y="2535538"/>
            <a:ext cx="493829" cy="1046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2EFF18-A800-A34E-82C0-B9B6736BC5F7}"/>
              </a:ext>
            </a:extLst>
          </p:cNvPr>
          <p:cNvCxnSpPr>
            <a:cxnSpLocks/>
          </p:cNvCxnSpPr>
          <p:nvPr/>
        </p:nvCxnSpPr>
        <p:spPr>
          <a:xfrm flipV="1">
            <a:off x="2898658" y="4822628"/>
            <a:ext cx="361972" cy="7029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3CADC40-4C90-A148-B926-D9E5B761D188}"/>
              </a:ext>
            </a:extLst>
          </p:cNvPr>
          <p:cNvSpPr/>
          <p:nvPr/>
        </p:nvSpPr>
        <p:spPr>
          <a:xfrm>
            <a:off x="3197130" y="4422282"/>
            <a:ext cx="268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increase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5CCA4A38-7437-DA45-81A2-8F1820FC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5" y="2601756"/>
            <a:ext cx="1298024" cy="12980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9268D-3D38-C047-8712-BA943D0537F3}"/>
              </a:ext>
            </a:extLst>
          </p:cNvPr>
          <p:cNvCxnSpPr>
            <a:cxnSpLocks/>
          </p:cNvCxnSpPr>
          <p:nvPr/>
        </p:nvCxnSpPr>
        <p:spPr>
          <a:xfrm flipV="1">
            <a:off x="3162252" y="801351"/>
            <a:ext cx="1603197" cy="1578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33D555-C83B-1547-8220-30424572752E}"/>
                  </a:ext>
                </a:extLst>
              </p:cNvPr>
              <p:cNvSpPr/>
              <p:nvPr/>
            </p:nvSpPr>
            <p:spPr>
              <a:xfrm>
                <a:off x="3467425" y="-33359"/>
                <a:ext cx="703878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discriminator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learns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3AAFB2"/>
                    </a:solidFill>
                  </a:rPr>
                  <a:t>n/255</a:t>
                </a:r>
                <a:r>
                  <a:rPr lang="zh-CN" altLang="en-US" sz="1600" b="1" dirty="0">
                    <a:solidFill>
                      <a:srgbClr val="3AAFB2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rgbClr val="3AAFB2"/>
                    </a:solidFill>
                  </a:rPr>
                  <a:t>patterns</a:t>
                </a:r>
                <a:r>
                  <a:rPr lang="zh-CN" altLang="en-US" sz="1600" b="1" dirty="0">
                    <a:solidFill>
                      <a:srgbClr val="3AAFB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continuous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pixel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intensity!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Add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3AAFB2"/>
                    </a:solidFill>
                  </a:rPr>
                  <a:t>Gaussian</a:t>
                </a:r>
                <a:r>
                  <a:rPr lang="zh-CN" altLang="en-US" b="1" dirty="0">
                    <a:solidFill>
                      <a:srgbClr val="3AAFB2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3AAFB2"/>
                    </a:solidFill>
                  </a:rPr>
                  <a:t>noise</a:t>
                </a:r>
                <a:r>
                  <a:rPr lang="zh-CN" altLang="en-US" b="1" dirty="0">
                    <a:solidFill>
                      <a:srgbClr val="3AAFB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0.01)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both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input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generated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images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before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feeding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discriminator!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33D555-C83B-1547-8220-304245727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25" y="-33359"/>
                <a:ext cx="7038786" cy="923330"/>
              </a:xfrm>
              <a:prstGeom prst="rect">
                <a:avLst/>
              </a:prstGeom>
              <a:blipFill>
                <a:blip r:embed="rId6"/>
                <a:stretch>
                  <a:fillRect l="-90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4A293-EEB4-4649-87D9-D3646AA8E732}"/>
              </a:ext>
            </a:extLst>
          </p:cNvPr>
          <p:cNvSpPr/>
          <p:nvPr/>
        </p:nvSpPr>
        <p:spPr>
          <a:xfrm>
            <a:off x="2398988" y="5114864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24.25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CA9B4-B0D3-D641-9254-64AAA3A1AC3A}"/>
              </a:ext>
            </a:extLst>
          </p:cNvPr>
          <p:cNvCxnSpPr>
            <a:cxnSpLocks/>
          </p:cNvCxnSpPr>
          <p:nvPr/>
        </p:nvCxnSpPr>
        <p:spPr>
          <a:xfrm>
            <a:off x="2898658" y="2535538"/>
            <a:ext cx="0" cy="1318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5CCA4A38-7437-DA45-81A2-8F1820FC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88" y="3854366"/>
            <a:ext cx="1298024" cy="12980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9268D-3D38-C047-8712-BA943D0537F3}"/>
              </a:ext>
            </a:extLst>
          </p:cNvPr>
          <p:cNvCxnSpPr>
            <a:cxnSpLocks/>
          </p:cNvCxnSpPr>
          <p:nvPr/>
        </p:nvCxnSpPr>
        <p:spPr>
          <a:xfrm>
            <a:off x="3886202" y="2064141"/>
            <a:ext cx="483308" cy="8407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660FEDB-C87E-1544-B661-700600E9B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2111630"/>
            <a:ext cx="1298024" cy="1298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00970E-5813-B14F-B5EF-BE9FAB464CB0}"/>
              </a:ext>
            </a:extLst>
          </p:cNvPr>
          <p:cNvSpPr/>
          <p:nvPr/>
        </p:nvSpPr>
        <p:spPr>
          <a:xfrm>
            <a:off x="4576530" y="3403600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24.71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4A293-EEB4-4649-87D9-D3646AA8E732}"/>
              </a:ext>
            </a:extLst>
          </p:cNvPr>
          <p:cNvSpPr/>
          <p:nvPr/>
        </p:nvSpPr>
        <p:spPr>
          <a:xfrm>
            <a:off x="2398988" y="5114864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24.25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CA9B4-B0D3-D641-9254-64AAA3A1AC3A}"/>
              </a:ext>
            </a:extLst>
          </p:cNvPr>
          <p:cNvCxnSpPr>
            <a:cxnSpLocks/>
          </p:cNvCxnSpPr>
          <p:nvPr/>
        </p:nvCxnSpPr>
        <p:spPr>
          <a:xfrm>
            <a:off x="2898658" y="2535538"/>
            <a:ext cx="0" cy="1318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5CCA4A38-7437-DA45-81A2-8F1820FC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88" y="3854366"/>
            <a:ext cx="1298024" cy="12980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9268D-3D38-C047-8712-BA943D0537F3}"/>
              </a:ext>
            </a:extLst>
          </p:cNvPr>
          <p:cNvCxnSpPr>
            <a:cxnSpLocks/>
          </p:cNvCxnSpPr>
          <p:nvPr/>
        </p:nvCxnSpPr>
        <p:spPr>
          <a:xfrm>
            <a:off x="3886202" y="2064141"/>
            <a:ext cx="483308" cy="8407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660FEDB-C87E-1544-B661-700600E9B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2111630"/>
            <a:ext cx="1298024" cy="1298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00970E-5813-B14F-B5EF-BE9FAB464CB0}"/>
              </a:ext>
            </a:extLst>
          </p:cNvPr>
          <p:cNvSpPr/>
          <p:nvPr/>
        </p:nvSpPr>
        <p:spPr>
          <a:xfrm>
            <a:off x="4576530" y="3403600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24.71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756E9B-D3A6-A641-A967-7D2967CA26F9}"/>
                  </a:ext>
                </a:extLst>
              </p:cNvPr>
              <p:cNvSpPr/>
              <p:nvPr/>
            </p:nvSpPr>
            <p:spPr>
              <a:xfrm>
                <a:off x="4058183" y="538375"/>
                <a:ext cx="3665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Anneal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noise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level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01)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756E9B-D3A6-A641-A967-7D2967CA2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183" y="538375"/>
                <a:ext cx="3665747" cy="369332"/>
              </a:xfrm>
              <a:prstGeom prst="rect">
                <a:avLst/>
              </a:prstGeom>
              <a:blipFill>
                <a:blip r:embed="rId7"/>
                <a:stretch>
                  <a:fillRect l="-137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9E263D-9808-F74F-B001-59C2662AEF4D}"/>
              </a:ext>
            </a:extLst>
          </p:cNvPr>
          <p:cNvCxnSpPr>
            <a:cxnSpLocks/>
          </p:cNvCxnSpPr>
          <p:nvPr/>
        </p:nvCxnSpPr>
        <p:spPr>
          <a:xfrm flipV="1">
            <a:off x="4058183" y="907707"/>
            <a:ext cx="518347" cy="1156434"/>
          </a:xfrm>
          <a:prstGeom prst="straightConnector1">
            <a:avLst/>
          </a:prstGeom>
          <a:ln w="19050">
            <a:solidFill>
              <a:srgbClr val="3AAF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64C0EC-23B3-2946-95BC-E49334AE1BC1}"/>
              </a:ext>
            </a:extLst>
          </p:cNvPr>
          <p:cNvCxnSpPr>
            <a:cxnSpLocks/>
          </p:cNvCxnSpPr>
          <p:nvPr/>
        </p:nvCxnSpPr>
        <p:spPr>
          <a:xfrm>
            <a:off x="5384800" y="5258727"/>
            <a:ext cx="800100" cy="354673"/>
          </a:xfrm>
          <a:prstGeom prst="straightConnector1">
            <a:avLst/>
          </a:prstGeom>
          <a:ln w="19050">
            <a:solidFill>
              <a:srgbClr val="3AAF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51169-A145-4549-B0C3-F2BC368EE408}"/>
              </a:ext>
            </a:extLst>
          </p:cNvPr>
          <p:cNvSpPr/>
          <p:nvPr/>
        </p:nvSpPr>
        <p:spPr>
          <a:xfrm>
            <a:off x="5081636" y="5622005"/>
            <a:ext cx="557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weak,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stopped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5k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iterations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DCEECB-BC8F-034A-BA1A-03D9EA4C1CAA}"/>
              </a:ext>
            </a:extLst>
          </p:cNvPr>
          <p:cNvCxnSpPr>
            <a:cxnSpLocks/>
          </p:cNvCxnSpPr>
          <p:nvPr/>
        </p:nvCxnSpPr>
        <p:spPr>
          <a:xfrm>
            <a:off x="7067908" y="1485924"/>
            <a:ext cx="547564" cy="625706"/>
          </a:xfrm>
          <a:prstGeom prst="straightConnector1">
            <a:avLst/>
          </a:prstGeom>
          <a:ln w="19050">
            <a:solidFill>
              <a:srgbClr val="3AAF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11F28B9-B782-804D-AAE5-EF02CCEA51DD}"/>
                  </a:ext>
                </a:extLst>
              </p:cNvPr>
              <p:cNvSpPr/>
              <p:nvPr/>
            </p:nvSpPr>
            <p:spPr>
              <a:xfrm>
                <a:off x="7067908" y="2166206"/>
                <a:ext cx="372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Anneal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noise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level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11F28B9-B782-804D-AAE5-EF02CCEA5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908" y="2166206"/>
                <a:ext cx="3726661" cy="369332"/>
              </a:xfrm>
              <a:prstGeom prst="rect">
                <a:avLst/>
              </a:prstGeom>
              <a:blipFill>
                <a:blip r:embed="rId8"/>
                <a:stretch>
                  <a:fillRect l="-135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C970-E9C7-EB4A-AB4C-2E72C8C60BC3}"/>
              </a:ext>
            </a:extLst>
          </p:cNvPr>
          <p:cNvCxnSpPr>
            <a:cxnSpLocks/>
          </p:cNvCxnSpPr>
          <p:nvPr/>
        </p:nvCxnSpPr>
        <p:spPr>
          <a:xfrm flipV="1">
            <a:off x="8465646" y="538375"/>
            <a:ext cx="547564" cy="600224"/>
          </a:xfrm>
          <a:prstGeom prst="straightConnector1">
            <a:avLst/>
          </a:prstGeom>
          <a:ln w="19050">
            <a:solidFill>
              <a:srgbClr val="3AAF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D64759-29EF-3B49-89B4-0993F1BCA315}"/>
                  </a:ext>
                </a:extLst>
              </p:cNvPr>
              <p:cNvSpPr/>
              <p:nvPr/>
            </p:nvSpPr>
            <p:spPr>
              <a:xfrm>
                <a:off x="7723930" y="190326"/>
                <a:ext cx="4341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Anneal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noise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level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[0,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0.0001]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D64759-29EF-3B49-89B4-0993F1BCA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30" y="190326"/>
                <a:ext cx="4341894" cy="369332"/>
              </a:xfrm>
              <a:prstGeom prst="rect">
                <a:avLst/>
              </a:prstGeom>
              <a:blipFill>
                <a:blip r:embed="rId9"/>
                <a:stretch>
                  <a:fillRect l="-117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47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BCC1-CA65-714F-BC84-0BB0FDAA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806154"/>
            <a:ext cx="9725026" cy="58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94CCF36-E502-F845-B712-E95E9C05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" y="1206500"/>
            <a:ext cx="1298024" cy="1298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249D9-543E-614A-A420-162AECBA87C1}"/>
              </a:ext>
            </a:extLst>
          </p:cNvPr>
          <p:cNvSpPr/>
          <p:nvPr/>
        </p:nvSpPr>
        <p:spPr>
          <a:xfrm>
            <a:off x="672313" y="2535538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PSNR: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23.78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4A293-EEB4-4649-87D9-D3646AA8E732}"/>
              </a:ext>
            </a:extLst>
          </p:cNvPr>
          <p:cNvSpPr/>
          <p:nvPr/>
        </p:nvSpPr>
        <p:spPr>
          <a:xfrm>
            <a:off x="2398988" y="5114864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24.25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0CA9B4-B0D3-D641-9254-64AAA3A1AC3A}"/>
              </a:ext>
            </a:extLst>
          </p:cNvPr>
          <p:cNvCxnSpPr>
            <a:cxnSpLocks/>
          </p:cNvCxnSpPr>
          <p:nvPr/>
        </p:nvCxnSpPr>
        <p:spPr>
          <a:xfrm>
            <a:off x="2898658" y="2535538"/>
            <a:ext cx="0" cy="1318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5CCA4A38-7437-DA45-81A2-8F1820FC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88" y="3854366"/>
            <a:ext cx="1298024" cy="12980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9268D-3D38-C047-8712-BA943D0537F3}"/>
              </a:ext>
            </a:extLst>
          </p:cNvPr>
          <p:cNvCxnSpPr>
            <a:cxnSpLocks/>
          </p:cNvCxnSpPr>
          <p:nvPr/>
        </p:nvCxnSpPr>
        <p:spPr>
          <a:xfrm>
            <a:off x="3886202" y="2064141"/>
            <a:ext cx="483308" cy="8407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660FEDB-C87E-1544-B661-700600E9B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2111630"/>
            <a:ext cx="1298024" cy="1298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00970E-5813-B14F-B5EF-BE9FAB464CB0}"/>
              </a:ext>
            </a:extLst>
          </p:cNvPr>
          <p:cNvSpPr/>
          <p:nvPr/>
        </p:nvSpPr>
        <p:spPr>
          <a:xfrm>
            <a:off x="4576530" y="3403600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24.71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/>
          </a:p>
        </p:txBody>
      </p:sp>
      <p:pic>
        <p:nvPicPr>
          <p:cNvPr id="4" name="Picture 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CACBDE8-3AA7-F34C-8E74-0491D3F2F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20" y="2111630"/>
            <a:ext cx="1317370" cy="13173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871750-9306-F141-95AD-281697AC8B39}"/>
              </a:ext>
            </a:extLst>
          </p:cNvPr>
          <p:cNvSpPr/>
          <p:nvPr/>
        </p:nvSpPr>
        <p:spPr>
          <a:xfrm>
            <a:off x="6121539" y="3429000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25.40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50F031-63EA-D94B-8628-7FA5EC856540}"/>
              </a:ext>
            </a:extLst>
          </p:cNvPr>
          <p:cNvCxnSpPr>
            <a:cxnSpLocks/>
          </p:cNvCxnSpPr>
          <p:nvPr/>
        </p:nvCxnSpPr>
        <p:spPr>
          <a:xfrm>
            <a:off x="6780571" y="1435147"/>
            <a:ext cx="0" cy="628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D0F66B1D-F7A6-D64C-B679-AE7128AD3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386" y="2111630"/>
            <a:ext cx="1291970" cy="12919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13A04C-DD51-A04B-9CC0-946EB81FBF3F}"/>
              </a:ext>
            </a:extLst>
          </p:cNvPr>
          <p:cNvSpPr/>
          <p:nvPr/>
        </p:nvSpPr>
        <p:spPr>
          <a:xfrm>
            <a:off x="7832962" y="3379118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25.86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F7D584-C3B8-EF4D-AAFD-8D21FFE301F2}"/>
              </a:ext>
            </a:extLst>
          </p:cNvPr>
          <p:cNvCxnSpPr>
            <a:cxnSpLocks/>
          </p:cNvCxnSpPr>
          <p:nvPr/>
        </p:nvCxnSpPr>
        <p:spPr>
          <a:xfrm>
            <a:off x="8088671" y="1079594"/>
            <a:ext cx="204700" cy="98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FEF8D56D-D631-CC45-8F91-43D69572E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94" y="1243568"/>
            <a:ext cx="1291970" cy="12919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4F0CDF-F106-254E-AC61-A11DFF938A92}"/>
              </a:ext>
            </a:extLst>
          </p:cNvPr>
          <p:cNvSpPr/>
          <p:nvPr/>
        </p:nvSpPr>
        <p:spPr>
          <a:xfrm>
            <a:off x="9455539" y="253484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25.95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B93D6E-1D27-C64B-B70A-10A521E47D1E}"/>
              </a:ext>
            </a:extLst>
          </p:cNvPr>
          <p:cNvCxnSpPr>
            <a:cxnSpLocks/>
          </p:cNvCxnSpPr>
          <p:nvPr/>
        </p:nvCxnSpPr>
        <p:spPr>
          <a:xfrm flipH="1">
            <a:off x="9918779" y="977937"/>
            <a:ext cx="216546" cy="228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573735"/>
            <a:ext cx="1025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nisoplanatic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turbulence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5B88B-0FB6-2E45-898F-D63BFF0D1874}"/>
              </a:ext>
            </a:extLst>
          </p:cNvPr>
          <p:cNvSpPr/>
          <p:nvPr/>
        </p:nvSpPr>
        <p:spPr>
          <a:xfrm>
            <a:off x="975360" y="1195430"/>
            <a:ext cx="107411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﻿Atmospheric turbulence causes long-range imaging systems to capture blurry and distorted measurements.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wave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front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point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source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should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isoplanatic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or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”flat”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ideal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condition,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but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since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medium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is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not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uniform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static,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wave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will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anisoplanatic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perturbation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introduced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by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tmospher</a:t>
            </a:r>
            <a:r>
              <a:rPr lang="en-US" altLang="zh-CN" dirty="0">
                <a:solidFill>
                  <a:schemeClr val="bg1"/>
                </a:solidFill>
              </a:rPr>
              <a:t>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seen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spatial-temporal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random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field.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When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strong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enough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exposure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time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take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pictures,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turbulence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obvious,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given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long-range,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exposure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hot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air,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effect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strong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enough.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51479F-A064-D64D-85F8-8248D6F1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453" y="3171342"/>
            <a:ext cx="5000547" cy="3112923"/>
          </a:xfrm>
          <a:prstGeom prst="rect">
            <a:avLst/>
          </a:prstGeom>
        </p:spPr>
      </p:pic>
      <p:pic>
        <p:nvPicPr>
          <p:cNvPr id="3" name="video_21_all" descr="video_21_all">
            <a:hlinkClick r:id="" action="ppaction://media"/>
            <a:extLst>
              <a:ext uri="{FF2B5EF4-FFF2-40B4-BE49-F238E27FC236}">
                <a16:creationId xmlns:a16="http://schemas.microsoft.com/office/drawing/2014/main" id="{4B87C101-A795-2F40-B197-8303DEEEA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173" r="17736"/>
          <a:stretch/>
        </p:blipFill>
        <p:spPr>
          <a:xfrm>
            <a:off x="6912863" y="3233624"/>
            <a:ext cx="4500675" cy="31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441325" y="245860"/>
            <a:ext cx="260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﻿Result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discussion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93CAE9-2794-B740-B4C2-ACBEA0C5F56F}"/>
              </a:ext>
            </a:extLst>
          </p:cNvPr>
          <p:cNvSpPr/>
          <p:nvPr/>
        </p:nvSpPr>
        <p:spPr>
          <a:xfrm>
            <a:off x="1268592" y="1285133"/>
            <a:ext cx="9118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clearly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WGAN-</a:t>
            </a:r>
            <a:r>
              <a:rPr lang="en-US" altLang="zh-CN" dirty="0" err="1">
                <a:solidFill>
                  <a:schemeClr val="bg1"/>
                </a:solidFill>
              </a:rPr>
              <a:t>gp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stabilize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After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froze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just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discriminator,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continue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improving,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gradient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didn’t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vanish.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property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make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controllable.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55658-B9D3-A84F-A6F7-5220633B566F}"/>
              </a:ext>
            </a:extLst>
          </p:cNvPr>
          <p:cNvSpPr/>
          <p:nvPr/>
        </p:nvSpPr>
        <p:spPr>
          <a:xfrm>
            <a:off x="1268592" y="2385961"/>
            <a:ext cx="9619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didn’t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restore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latent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because:</a:t>
            </a:r>
          </a:p>
          <a:p>
            <a:pPr marL="342900" indent="-342900">
              <a:buAutoNum type="arabicPeriod"/>
            </a:pPr>
            <a:r>
              <a:rPr lang="en-US" altLang="zh-CN" dirty="0" err="1">
                <a:solidFill>
                  <a:schemeClr val="bg1"/>
                </a:solidFill>
              </a:rPr>
              <a:t>Unet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dynamically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different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level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latent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expand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work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restore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don’t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extract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different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latent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explicitly,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latent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depend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input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when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54CF58-6932-4D4A-977B-5F1C1C12FBB6}"/>
              </a:ext>
            </a:extLst>
          </p:cNvPr>
          <p:cNvSpPr/>
          <p:nvPr/>
        </p:nvSpPr>
        <p:spPr>
          <a:xfrm>
            <a:off x="1268592" y="3774540"/>
            <a:ext cx="9619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major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flaw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work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used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simulator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observed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however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still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Parameters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simulator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also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updated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generative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perspective,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it’s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like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maximization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step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step,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where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“E”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could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next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research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goal.s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573735"/>
            <a:ext cx="1025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nisoplanatic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turbulence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5B88B-0FB6-2E45-898F-D63BFF0D1874}"/>
              </a:ext>
            </a:extLst>
          </p:cNvPr>
          <p:cNvSpPr/>
          <p:nvPr/>
        </p:nvSpPr>
        <p:spPr>
          <a:xfrm>
            <a:off x="975360" y="1321018"/>
            <a:ext cx="9668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can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model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blurry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effect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on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images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using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convolution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between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blurry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kernel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with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clear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image,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kernel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is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discretized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point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spread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function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(PSF).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But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unlike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defocus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blur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or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motion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blur,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the 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nisoplanatic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turbulence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effect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is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modeled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by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spatial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variant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PSFs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F7E46-DE44-0343-A5E2-0934ACEE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22" y="2488223"/>
            <a:ext cx="25781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DCDC61-F551-B14C-AF6A-1DEB34BC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8" y="3514852"/>
            <a:ext cx="5346700" cy="2413000"/>
          </a:xfrm>
          <a:prstGeom prst="rect">
            <a:avLst/>
          </a:prstGeom>
        </p:spPr>
      </p:pic>
      <p:pic>
        <p:nvPicPr>
          <p:cNvPr id="19" name="Picture 2" descr="[animate output image]">
            <a:extLst>
              <a:ext uri="{FF2B5EF4-FFF2-40B4-BE49-F238E27FC236}">
                <a16:creationId xmlns:a16="http://schemas.microsoft.com/office/drawing/2014/main" id="{E9D22B93-FC73-FF49-8F63-DEA46545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99" y="2796163"/>
            <a:ext cx="3238160" cy="323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B939FC-E84F-1D45-82C6-E0539F77BC90}"/>
              </a:ext>
            </a:extLst>
          </p:cNvPr>
          <p:cNvSpPr/>
          <p:nvPr/>
        </p:nvSpPr>
        <p:spPr>
          <a:xfrm>
            <a:off x="9657066" y="3429000"/>
            <a:ext cx="24071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AAFB2"/>
                </a:solidFill>
              </a:rPr>
              <a:t>300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meters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distance</a:t>
            </a:r>
          </a:p>
          <a:p>
            <a:endParaRPr lang="en-US" altLang="zh-CN" sz="1600" dirty="0">
              <a:solidFill>
                <a:srgbClr val="3AAFB2"/>
              </a:solidFill>
            </a:endParaRPr>
          </a:p>
          <a:p>
            <a:r>
              <a:rPr lang="en-US" altLang="zh-CN" sz="1600" dirty="0">
                <a:solidFill>
                  <a:srgbClr val="3AAFB2"/>
                </a:solidFill>
              </a:rPr>
              <a:t>1300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mm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focal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length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camera</a:t>
            </a:r>
          </a:p>
          <a:p>
            <a:endParaRPr lang="en-US" altLang="zh-CN" sz="1600" dirty="0">
              <a:solidFill>
                <a:srgbClr val="3AAFB2"/>
              </a:solidFill>
            </a:endParaRPr>
          </a:p>
          <a:p>
            <a:r>
              <a:rPr lang="en-US" altLang="zh-CN" sz="1600" dirty="0">
                <a:solidFill>
                  <a:srgbClr val="3AAFB2"/>
                </a:solidFill>
              </a:rPr>
              <a:t>1ms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exposure</a:t>
            </a:r>
            <a:r>
              <a:rPr lang="zh-CN" altLang="en-US" sz="1600" dirty="0">
                <a:solidFill>
                  <a:srgbClr val="3AAFB2"/>
                </a:solidFill>
              </a:rPr>
              <a:t> </a:t>
            </a:r>
            <a:r>
              <a:rPr lang="en-US" altLang="zh-CN" sz="1600" dirty="0">
                <a:solidFill>
                  <a:srgbClr val="3AAFB2"/>
                </a:solidFill>
              </a:rPr>
              <a:t>time</a:t>
            </a:r>
            <a:endParaRPr lang="en-US" sz="1600" dirty="0">
              <a:solidFill>
                <a:srgbClr val="3AAF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573735"/>
            <a:ext cx="1025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Statistic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FEF7D4-064F-7443-B140-680EA7E383AD}"/>
                  </a:ext>
                </a:extLst>
              </p:cNvPr>
              <p:cNvSpPr/>
              <p:nvPr/>
            </p:nvSpPr>
            <p:spPr>
              <a:xfrm>
                <a:off x="894846" y="1171694"/>
                <a:ext cx="101145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We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have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group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observations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from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real,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clean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scene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neglecting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noise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term,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forward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model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FEF7D4-064F-7443-B140-680EA7E3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6" y="1171694"/>
                <a:ext cx="10114530" cy="646331"/>
              </a:xfrm>
              <a:prstGeom prst="rect">
                <a:avLst/>
              </a:prstGeom>
              <a:blipFill>
                <a:blip r:embed="rId3"/>
                <a:stretch>
                  <a:fillRect l="-50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FB1BCC-FC4D-1849-A032-DFB98E49387D}"/>
                  </a:ext>
                </a:extLst>
              </p:cNvPr>
              <p:cNvSpPr/>
              <p:nvPr/>
            </p:nvSpPr>
            <p:spPr>
              <a:xfrm>
                <a:off x="4569280" y="1908951"/>
                <a:ext cx="2451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FB1BCC-FC4D-1849-A032-DFB98E49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280" y="1908951"/>
                <a:ext cx="245118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20BE30-861F-B24C-8E1B-A60D3801EDF3}"/>
                  </a:ext>
                </a:extLst>
              </p:cNvPr>
              <p:cNvSpPr/>
              <p:nvPr/>
            </p:nvSpPr>
            <p:spPr>
              <a:xfrm>
                <a:off x="894845" y="2385206"/>
                <a:ext cx="10114530" cy="956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Where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spatial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Gaussian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random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noise and H could map it to a random field of blurry kernels (neglecting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temporal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correlation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here),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inferencing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now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inverse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problem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that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could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solved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GAN.</a:t>
                </a:r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20BE30-861F-B24C-8E1B-A60D3801E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" y="2385206"/>
                <a:ext cx="10114530" cy="956800"/>
              </a:xfrm>
              <a:prstGeom prst="rect">
                <a:avLst/>
              </a:prstGeom>
              <a:blipFill>
                <a:blip r:embed="rId5"/>
                <a:stretch>
                  <a:fillRect l="-502" t="-2597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594190-494D-AC4E-9427-6CE4E2E74C43}"/>
                  </a:ext>
                </a:extLst>
              </p:cNvPr>
              <p:cNvSpPr/>
              <p:nvPr/>
            </p:nvSpPr>
            <p:spPr>
              <a:xfrm>
                <a:off x="894845" y="3793545"/>
                <a:ext cx="10373377" cy="1561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Luckily,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have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physical-based,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accurate,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differentiable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forward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simulator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developed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our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group.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generator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should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try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generate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reconstruction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using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deterministic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simulation,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generates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another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samples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̂"/>
                            <m:ctrlP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contains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two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modules:</a:t>
                </a: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reconstruction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network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which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infers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clean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image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from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input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frames: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2.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forward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simulator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models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594190-494D-AC4E-9427-6CE4E2E74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" y="3793545"/>
                <a:ext cx="10373377" cy="1561453"/>
              </a:xfrm>
              <a:prstGeom prst="rect">
                <a:avLst/>
              </a:prstGeom>
              <a:blipFill>
                <a:blip r:embed="rId6"/>
                <a:stretch>
                  <a:fillRect l="-489" t="-1613" r="-244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40D36D-54D4-AC4B-8B42-5CFC049477E4}"/>
                  </a:ext>
                </a:extLst>
              </p:cNvPr>
              <p:cNvSpPr/>
              <p:nvPr/>
            </p:nvSpPr>
            <p:spPr>
              <a:xfrm>
                <a:off x="894845" y="5806538"/>
                <a:ext cx="6065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discriminator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should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distinguish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from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40D36D-54D4-AC4B-8B42-5CFC04947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" y="5806538"/>
                <a:ext cx="6065763" cy="369332"/>
              </a:xfrm>
              <a:prstGeom prst="rect">
                <a:avLst/>
              </a:prstGeom>
              <a:blipFill>
                <a:blip r:embed="rId7"/>
                <a:stretch>
                  <a:fillRect l="-8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2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573735"/>
            <a:ext cx="1025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Statistic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594190-494D-AC4E-9427-6CE4E2E74C43}"/>
                  </a:ext>
                </a:extLst>
              </p:cNvPr>
              <p:cNvSpPr/>
              <p:nvPr/>
            </p:nvSpPr>
            <p:spPr>
              <a:xfrm>
                <a:off x="766952" y="1210545"/>
                <a:ext cx="9860185" cy="9653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generator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contains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two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modules:</a:t>
                </a: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reconstruction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network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which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infers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clean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image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from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input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frames: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2.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forward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simulator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models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594190-494D-AC4E-9427-6CE4E2E74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52" y="1210545"/>
                <a:ext cx="9860185" cy="965392"/>
              </a:xfrm>
              <a:prstGeom prst="rect">
                <a:avLst/>
              </a:prstGeom>
              <a:blipFill>
                <a:blip r:embed="rId3"/>
                <a:stretch>
                  <a:fillRect l="-515" t="-259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40D36D-54D4-AC4B-8B42-5CFC049477E4}"/>
                  </a:ext>
                </a:extLst>
              </p:cNvPr>
              <p:cNvSpPr/>
              <p:nvPr/>
            </p:nvSpPr>
            <p:spPr>
              <a:xfrm>
                <a:off x="635583" y="2420699"/>
                <a:ext cx="9593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discriminator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should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distinguish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from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where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two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are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different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instances.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40D36D-54D4-AC4B-8B42-5CFC04947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83" y="2420699"/>
                <a:ext cx="9593332" cy="369332"/>
              </a:xfrm>
              <a:prstGeom prst="rect">
                <a:avLst/>
              </a:prstGeom>
              <a:blipFill>
                <a:blip r:embed="rId4"/>
                <a:stretch>
                  <a:fillRect l="-39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0203924-83D6-0D42-815C-35EE75D9850D}"/>
              </a:ext>
            </a:extLst>
          </p:cNvPr>
          <p:cNvSpPr/>
          <p:nvPr/>
        </p:nvSpPr>
        <p:spPr>
          <a:xfrm>
            <a:off x="6887085" y="3586592"/>
            <a:ext cx="457200" cy="4572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A2CF8-432F-E744-9021-EC069AF152A4}"/>
              </a:ext>
            </a:extLst>
          </p:cNvPr>
          <p:cNvSpPr/>
          <p:nvPr/>
        </p:nvSpPr>
        <p:spPr>
          <a:xfrm>
            <a:off x="7594613" y="3586592"/>
            <a:ext cx="457200" cy="4572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6EF870-2846-3248-8F97-713A57805ABD}"/>
              </a:ext>
            </a:extLst>
          </p:cNvPr>
          <p:cNvSpPr/>
          <p:nvPr/>
        </p:nvSpPr>
        <p:spPr>
          <a:xfrm>
            <a:off x="6870411" y="4972194"/>
            <a:ext cx="457200" cy="4572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104071-478E-9D4D-A715-681B660076EF}"/>
                  </a:ext>
                </a:extLst>
              </p:cNvPr>
              <p:cNvSpPr/>
              <p:nvPr/>
            </p:nvSpPr>
            <p:spPr>
              <a:xfrm>
                <a:off x="6931692" y="3636409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104071-478E-9D4D-A715-681B66007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92" y="3636409"/>
                <a:ext cx="3706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05D0C0-8453-7A49-B2F4-44004C219E58}"/>
                  </a:ext>
                </a:extLst>
              </p:cNvPr>
              <p:cNvSpPr/>
              <p:nvPr/>
            </p:nvSpPr>
            <p:spPr>
              <a:xfrm>
                <a:off x="6896791" y="4992857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05D0C0-8453-7A49-B2F4-44004C219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791" y="4992857"/>
                <a:ext cx="44749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F8EEC-A6C9-0D47-9818-893D502234D0}"/>
                  </a:ext>
                </a:extLst>
              </p:cNvPr>
              <p:cNvSpPr/>
              <p:nvPr/>
            </p:nvSpPr>
            <p:spPr>
              <a:xfrm>
                <a:off x="7627564" y="3631444"/>
                <a:ext cx="453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F8EEC-A6C9-0D47-9818-893D50223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64" y="3631444"/>
                <a:ext cx="4539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BD2599-B581-9F48-82B9-A19861B624ED}"/>
              </a:ext>
            </a:extLst>
          </p:cNvPr>
          <p:cNvCxnSpPr>
            <a:cxnSpLocks/>
            <a:stCxn id="3" idx="4"/>
            <a:endCxn id="14" idx="0"/>
          </p:cNvCxnSpPr>
          <p:nvPr/>
        </p:nvCxnSpPr>
        <p:spPr>
          <a:xfrm>
            <a:off x="7115685" y="4043792"/>
            <a:ext cx="4853" cy="949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0D5FE-55D8-CA43-AA46-F9BCE2CDC894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7099011" y="3976837"/>
            <a:ext cx="562557" cy="995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38C8F5A-8409-374F-AA80-CE04B6275564}"/>
              </a:ext>
            </a:extLst>
          </p:cNvPr>
          <p:cNvSpPr/>
          <p:nvPr/>
        </p:nvSpPr>
        <p:spPr>
          <a:xfrm>
            <a:off x="4866298" y="3611641"/>
            <a:ext cx="457200" cy="4572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57E45E-135D-AE4C-BB87-875F9A1F70F4}"/>
              </a:ext>
            </a:extLst>
          </p:cNvPr>
          <p:cNvSpPr/>
          <p:nvPr/>
        </p:nvSpPr>
        <p:spPr>
          <a:xfrm>
            <a:off x="4140111" y="3641320"/>
            <a:ext cx="457200" cy="4572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45BBF9-D41E-594E-9602-BCB6A7726699}"/>
              </a:ext>
            </a:extLst>
          </p:cNvPr>
          <p:cNvSpPr/>
          <p:nvPr/>
        </p:nvSpPr>
        <p:spPr>
          <a:xfrm>
            <a:off x="4866298" y="4987121"/>
            <a:ext cx="457200" cy="4572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E89C09-064B-674C-A5AB-66926DE9952B}"/>
                  </a:ext>
                </a:extLst>
              </p:cNvPr>
              <p:cNvSpPr/>
              <p:nvPr/>
            </p:nvSpPr>
            <p:spPr>
              <a:xfrm>
                <a:off x="4910905" y="3661458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E89C09-064B-674C-A5AB-66926DE99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905" y="3661458"/>
                <a:ext cx="370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6732D7-9B47-3E48-AFAA-D9BAB8E41994}"/>
                  </a:ext>
                </a:extLst>
              </p:cNvPr>
              <p:cNvSpPr/>
              <p:nvPr/>
            </p:nvSpPr>
            <p:spPr>
              <a:xfrm>
                <a:off x="4892678" y="4970713"/>
                <a:ext cx="450701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6732D7-9B47-3E48-AFAA-D9BAB8E4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78" y="4970713"/>
                <a:ext cx="450701" cy="395621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AD9345-1E67-EC45-B2F3-A14FF3583F57}"/>
                  </a:ext>
                </a:extLst>
              </p:cNvPr>
              <p:cNvSpPr/>
              <p:nvPr/>
            </p:nvSpPr>
            <p:spPr>
              <a:xfrm>
                <a:off x="4160705" y="3661458"/>
                <a:ext cx="457113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AD9345-1E67-EC45-B2F3-A14FF3583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705" y="3661458"/>
                <a:ext cx="457113" cy="395621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EF91ED-F1FE-C14E-B49C-B98F8E24831A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5094898" y="4068841"/>
            <a:ext cx="0" cy="918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A955D-93FD-AC4E-B1B9-9B7B54EF80CD}"/>
              </a:ext>
            </a:extLst>
          </p:cNvPr>
          <p:cNvCxnSpPr>
            <a:cxnSpLocks/>
            <a:stCxn id="28" idx="5"/>
            <a:endCxn id="29" idx="0"/>
          </p:cNvCxnSpPr>
          <p:nvPr/>
        </p:nvCxnSpPr>
        <p:spPr>
          <a:xfrm>
            <a:off x="4530356" y="4031565"/>
            <a:ext cx="564542" cy="9555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E44592-1A72-4C4A-B248-423310C57BE0}"/>
              </a:ext>
            </a:extLst>
          </p:cNvPr>
          <p:cNvSpPr txBox="1"/>
          <p:nvPr/>
        </p:nvSpPr>
        <p:spPr>
          <a:xfrm>
            <a:off x="4100763" y="4311145"/>
            <a:ext cx="179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</a:rPr>
              <a:t>Physical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</a:rPr>
              <a:t>process</a:t>
            </a:r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25D1A6-281B-B146-A4BB-ABDB0456E1C2}"/>
              </a:ext>
            </a:extLst>
          </p:cNvPr>
          <p:cNvSpPr txBox="1"/>
          <p:nvPr/>
        </p:nvSpPr>
        <p:spPr>
          <a:xfrm>
            <a:off x="6626220" y="4306444"/>
            <a:ext cx="1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</a:rPr>
              <a:t>Simulation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</a:rPr>
              <a:t>process</a:t>
            </a:r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DFC54B-9C64-2146-B0F3-4427D0D6CE52}"/>
              </a:ext>
            </a:extLst>
          </p:cNvPr>
          <p:cNvCxnSpPr>
            <a:cxnSpLocks/>
            <a:stCxn id="29" idx="7"/>
            <a:endCxn id="3" idx="3"/>
          </p:cNvCxnSpPr>
          <p:nvPr/>
        </p:nvCxnSpPr>
        <p:spPr>
          <a:xfrm flipV="1">
            <a:off x="5256543" y="3976837"/>
            <a:ext cx="1697497" cy="10772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E604D6-5E44-BC4B-A037-876425356B6A}"/>
                  </a:ext>
                </a:extLst>
              </p:cNvPr>
              <p:cNvSpPr/>
              <p:nvPr/>
            </p:nvSpPr>
            <p:spPr>
              <a:xfrm>
                <a:off x="5748044" y="4303323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highlight>
                      <a:srgbClr val="00FFFF"/>
                    </a:highlight>
                  </a:rPr>
                  <a:t>Model</a:t>
                </a:r>
                <a:r>
                  <a:rPr lang="zh-CN" altLang="en-US" dirty="0">
                    <a:solidFill>
                      <a:schemeClr val="bg1"/>
                    </a:solidFill>
                    <a:highlight>
                      <a:srgbClr val="00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highlight>
                          <a:srgbClr val="00FFFF"/>
                        </a:highlight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highlight>
                    <a:srgbClr val="00FFFF"/>
                  </a:highlight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E604D6-5E44-BC4B-A037-876425356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44" y="4303323"/>
                <a:ext cx="1000915" cy="369332"/>
              </a:xfrm>
              <a:prstGeom prst="rect">
                <a:avLst/>
              </a:prstGeom>
              <a:blipFill>
                <a:blip r:embed="rId11"/>
                <a:stretch>
                  <a:fillRect l="-500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840880-7555-9D46-8E50-07998A1907CC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5256543" y="5377366"/>
            <a:ext cx="616434" cy="4529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FC30D9-07A4-F943-B94A-B0EAE7E0853D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096000" y="5362439"/>
            <a:ext cx="841366" cy="4678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12F4C2-30DF-3640-8929-748724E69D14}"/>
              </a:ext>
            </a:extLst>
          </p:cNvPr>
          <p:cNvSpPr/>
          <p:nvPr/>
        </p:nvSpPr>
        <p:spPr>
          <a:xfrm>
            <a:off x="5218477" y="5803817"/>
            <a:ext cx="1598543" cy="429788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F6A2D1-9FEC-5548-AC0A-DC4A2D64AE38}"/>
              </a:ext>
            </a:extLst>
          </p:cNvPr>
          <p:cNvSpPr txBox="1"/>
          <p:nvPr/>
        </p:nvSpPr>
        <p:spPr>
          <a:xfrm>
            <a:off x="5323498" y="5836306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011A144-68AE-F740-A11E-932A7D7F8C76}"/>
              </a:ext>
            </a:extLst>
          </p:cNvPr>
          <p:cNvSpPr/>
          <p:nvPr/>
        </p:nvSpPr>
        <p:spPr>
          <a:xfrm>
            <a:off x="4530356" y="3005400"/>
            <a:ext cx="4191613" cy="2523201"/>
          </a:xfrm>
          <a:prstGeom prst="parallelogram">
            <a:avLst>
              <a:gd name="adj" fmla="val 57852"/>
            </a:avLst>
          </a:prstGeom>
          <a:noFill/>
          <a:ln w="19050">
            <a:solidFill>
              <a:srgbClr val="3AAFB2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1B4C9F-4B40-4A4F-9E98-45EA97FE1F9E}"/>
              </a:ext>
            </a:extLst>
          </p:cNvPr>
          <p:cNvSpPr txBox="1"/>
          <p:nvPr/>
        </p:nvSpPr>
        <p:spPr>
          <a:xfrm>
            <a:off x="6466886" y="3147984"/>
            <a:ext cx="11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0F603DE-EFFF-EF4A-A2B5-46CC56908D16}"/>
              </a:ext>
            </a:extLst>
          </p:cNvPr>
          <p:cNvSpPr/>
          <p:nvPr/>
        </p:nvSpPr>
        <p:spPr>
          <a:xfrm>
            <a:off x="2634807" y="3513408"/>
            <a:ext cx="2720771" cy="669520"/>
          </a:xfrm>
          <a:prstGeom prst="roundRect">
            <a:avLst>
              <a:gd name="adj" fmla="val 12465"/>
            </a:avLst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41BB86-B5C6-A746-A75F-492AC0CA63D6}"/>
              </a:ext>
            </a:extLst>
          </p:cNvPr>
          <p:cNvSpPr txBox="1"/>
          <p:nvPr/>
        </p:nvSpPr>
        <p:spPr>
          <a:xfrm>
            <a:off x="2634807" y="3655575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Unobserved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626860"/>
            <a:ext cx="1025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﻿Method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setting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43176-BB7D-D94E-BC06-719A83CF8E70}"/>
              </a:ext>
            </a:extLst>
          </p:cNvPr>
          <p:cNvSpPr/>
          <p:nvPr/>
        </p:nvSpPr>
        <p:spPr>
          <a:xfrm>
            <a:off x="1067424" y="1221883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scheme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paper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05337-34E7-6940-A583-9666DB98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24" y="1891816"/>
            <a:ext cx="5694655" cy="41686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C12F1E-9E6A-C546-ADA6-0D926EB5E383}"/>
              </a:ext>
            </a:extLst>
          </p:cNvPr>
          <p:cNvSpPr/>
          <p:nvPr/>
        </p:nvSpPr>
        <p:spPr>
          <a:xfrm>
            <a:off x="7193904" y="1138829"/>
            <a:ext cx="4574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complexity,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paper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just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used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simulated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79EB09-63DB-2446-B957-BE34AFF99055}"/>
                  </a:ext>
                </a:extLst>
              </p:cNvPr>
              <p:cNvSpPr/>
              <p:nvPr/>
            </p:nvSpPr>
            <p:spPr>
              <a:xfrm>
                <a:off x="7167077" y="2161941"/>
                <a:ext cx="4824847" cy="2363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neural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representation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model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generate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simple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3D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</a:rPr>
                  <a:t>Unet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paper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didn’t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mention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their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network,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they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Used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</a:rPr>
                  <a:t>Unet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extract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initial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latent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vector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z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79EB09-63DB-2446-B957-BE34AFF99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77" y="2161941"/>
                <a:ext cx="4824847" cy="2363724"/>
              </a:xfrm>
              <a:prstGeom prst="rect">
                <a:avLst/>
              </a:prstGeom>
              <a:blipFill>
                <a:blip r:embed="rId3"/>
                <a:stretch>
                  <a:fillRect l="-1050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30D965F-ABAD-E443-9E9D-CCA50689E850}"/>
                  </a:ext>
                </a:extLst>
              </p:cNvPr>
              <p:cNvSpPr/>
              <p:nvPr/>
            </p:nvSpPr>
            <p:spPr>
              <a:xfrm>
                <a:off x="7206095" y="4371066"/>
                <a:ext cx="496591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100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simulated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images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paper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they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used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20~200k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images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train.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30D965F-ABAD-E443-9E9D-CCA50689E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095" y="4371066"/>
                <a:ext cx="4965911" cy="646331"/>
              </a:xfrm>
              <a:prstGeom prst="rect">
                <a:avLst/>
              </a:prstGeom>
              <a:blipFill>
                <a:blip r:embed="rId4"/>
                <a:stretch>
                  <a:fillRect l="-102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D73D44B-7413-FB46-B42B-8A3913AEB5CB}"/>
              </a:ext>
            </a:extLst>
          </p:cNvPr>
          <p:cNvSpPr/>
          <p:nvPr/>
        </p:nvSpPr>
        <p:spPr>
          <a:xfrm>
            <a:off x="7206095" y="5267178"/>
            <a:ext cx="4746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used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layers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convnet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learn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9x4x4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feature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every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573735"/>
            <a:ext cx="627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Wasserstein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gradient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penalty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4AC59-D5D4-F847-A9B8-87F08B412682}"/>
              </a:ext>
            </a:extLst>
          </p:cNvPr>
          <p:cNvSpPr/>
          <p:nvPr/>
        </p:nvSpPr>
        <p:spPr>
          <a:xfrm>
            <a:off x="764579" y="1091360"/>
            <a:ext cx="10662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JS-divergence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makes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hard: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two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distributions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overlapping,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gradient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JS-divergence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always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32225-7DB5-6C40-B3AD-597C0255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33" y="2122479"/>
            <a:ext cx="3538728" cy="884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683A3-6F74-1C4F-B0F6-AC893926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33" y="1629843"/>
            <a:ext cx="4670044" cy="1869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488883-EA88-3342-9360-9462BBD4B4D6}"/>
              </a:ext>
            </a:extLst>
          </p:cNvPr>
          <p:cNvSpPr/>
          <p:nvPr/>
        </p:nvSpPr>
        <p:spPr>
          <a:xfrm>
            <a:off x="743712" y="3818792"/>
            <a:ext cx="10662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Wasserstein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GAN: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change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JS-divergence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Wasserstein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distance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EC06D-70E9-4642-A9F9-AF214A8D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" y="4543207"/>
            <a:ext cx="5330698" cy="1675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CA6C6-89CB-D142-86FF-C74DC098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906" y="4188124"/>
            <a:ext cx="5493766" cy="21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730C017-2B2B-44E6-AB3D-301D2CBFE465}"/>
              </a:ext>
            </a:extLst>
          </p:cNvPr>
          <p:cNvSpPr txBox="1"/>
          <p:nvPr/>
        </p:nvSpPr>
        <p:spPr>
          <a:xfrm>
            <a:off x="609883" y="573735"/>
            <a:ext cx="627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Wasserstein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gradient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penalty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46D175-39E8-2942-B135-7B09E993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3" y="3129593"/>
            <a:ext cx="2811351" cy="3341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67C3CB-805C-C24D-BBCB-45E9D5EE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4"/>
          <a:stretch/>
        </p:blipFill>
        <p:spPr>
          <a:xfrm>
            <a:off x="1454924" y="1399441"/>
            <a:ext cx="6675822" cy="711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4071AE-4815-7241-B89B-7312717BF6CC}"/>
              </a:ext>
            </a:extLst>
          </p:cNvPr>
          <p:cNvSpPr/>
          <p:nvPr/>
        </p:nvSpPr>
        <p:spPr>
          <a:xfrm>
            <a:off x="564407" y="1046934"/>
            <a:ext cx="11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Optimize: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4041A-A8E0-3643-ACBB-F2E02F1F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56" y="3489513"/>
            <a:ext cx="1840940" cy="2816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FF6EE-43DB-E04E-9D03-A311EAAB8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205" y="3489513"/>
            <a:ext cx="1820035" cy="2747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20280-2ADF-A84F-8B78-9BF822DE3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569" y="2219765"/>
            <a:ext cx="3530350" cy="1657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B8763-B0EF-8E4F-BFE5-F22CB576F0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1371"/>
          <a:stretch/>
        </p:blipFill>
        <p:spPr>
          <a:xfrm>
            <a:off x="1706258" y="2232321"/>
            <a:ext cx="3180844" cy="700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E06295-018D-9D44-9A43-4C445346E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319" y="4224533"/>
            <a:ext cx="1943100" cy="222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12CAF4-A016-2641-83D4-2C2210B91B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19" y="1351400"/>
            <a:ext cx="2895600" cy="520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75D99E-93FF-964E-AD66-C3720223AF7B}"/>
              </a:ext>
            </a:extLst>
          </p:cNvPr>
          <p:cNvSpPr/>
          <p:nvPr/>
        </p:nvSpPr>
        <p:spPr>
          <a:xfrm>
            <a:off x="8383868" y="965288"/>
            <a:ext cx="20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Discretize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goal: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6C1BFE-9E3D-4946-B026-8C94451ECA5B}"/>
              </a:ext>
            </a:extLst>
          </p:cNvPr>
          <p:cNvSpPr/>
          <p:nvPr/>
        </p:nvSpPr>
        <p:spPr>
          <a:xfrm>
            <a:off x="519603" y="2497825"/>
            <a:ext cx="838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Given: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4BCC08-8A52-0744-A437-3FFDE32C5A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121"/>
          <a:stretch/>
        </p:blipFill>
        <p:spPr>
          <a:xfrm>
            <a:off x="4887102" y="2247577"/>
            <a:ext cx="3049589" cy="81507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19D0CA-B773-1F4D-B709-2632F90A0251}"/>
              </a:ext>
            </a:extLst>
          </p:cNvPr>
          <p:cNvCxnSpPr/>
          <p:nvPr/>
        </p:nvCxnSpPr>
        <p:spPr>
          <a:xfrm>
            <a:off x="3565143" y="4863018"/>
            <a:ext cx="47040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1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DE08DB-07D5-2D4E-8556-65BDBBBB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28" y="1704968"/>
            <a:ext cx="28956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B65DA-EEA1-6945-BAD4-38758955CE5B}"/>
              </a:ext>
            </a:extLst>
          </p:cNvPr>
          <p:cNvSpPr/>
          <p:nvPr/>
        </p:nvSpPr>
        <p:spPr>
          <a:xfrm>
            <a:off x="898999" y="1181303"/>
            <a:ext cx="20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Discretize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goal: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A0573-FBE0-4F4B-8652-09252CE7B742}"/>
              </a:ext>
            </a:extLst>
          </p:cNvPr>
          <p:cNvSpPr/>
          <p:nvPr/>
        </p:nvSpPr>
        <p:spPr>
          <a:xfrm>
            <a:off x="898999" y="2272524"/>
            <a:ext cx="5520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linear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programming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problem,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Farkas‘ lemma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there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exists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strong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duality: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36EF8-50CF-DA48-A12B-639C5474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48" y="3034192"/>
            <a:ext cx="5762244" cy="606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6C758-24BD-FE4E-A3E9-BDA4F5A58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28" y="4087242"/>
            <a:ext cx="1803400" cy="228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A9DAAC-FA22-9F48-8344-0088A159FA44}"/>
              </a:ext>
            </a:extLst>
          </p:cNvPr>
          <p:cNvSpPr/>
          <p:nvPr/>
        </p:nvSpPr>
        <p:spPr>
          <a:xfrm>
            <a:off x="941748" y="3717910"/>
            <a:ext cx="4313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Where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Lagrangian</a:t>
            </a:r>
            <a:r>
              <a:rPr lang="en-US" altLang="zh-CN" dirty="0">
                <a:solidFill>
                  <a:schemeClr val="bg1"/>
                </a:solidFill>
              </a:rPr>
              <a:t> multiplier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B269D-8EA3-2F4F-8769-3356BCD49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924" y="3142599"/>
            <a:ext cx="3454400" cy="457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7D7A19-5176-3340-8189-E4EAB65C93DD}"/>
              </a:ext>
            </a:extLst>
          </p:cNvPr>
          <p:cNvSpPr/>
          <p:nvPr/>
        </p:nvSpPr>
        <p:spPr>
          <a:xfrm>
            <a:off x="7733792" y="2646671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says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x: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20869A-FDAD-AB49-9B32-04732CB0DE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41" t="-7051" r="-12041" b="61498"/>
          <a:stretch/>
        </p:blipFill>
        <p:spPr>
          <a:xfrm>
            <a:off x="8343392" y="4138325"/>
            <a:ext cx="3441700" cy="642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38A467A-9D5C-5D4C-89EB-319E1BDBAD8C}"/>
                  </a:ext>
                </a:extLst>
              </p:cNvPr>
              <p:cNvSpPr/>
              <p:nvPr/>
            </p:nvSpPr>
            <p:spPr>
              <a:xfrm>
                <a:off x="7733792" y="3808263"/>
                <a:ext cx="206582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𝑑𝑎𝑡𝑎𝑖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: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38A467A-9D5C-5D4C-89EB-319E1BD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792" y="3808263"/>
                <a:ext cx="2065822" cy="391902"/>
              </a:xfrm>
              <a:prstGeom prst="rect">
                <a:avLst/>
              </a:prstGeom>
              <a:blipFill>
                <a:blip r:embed="rId7"/>
                <a:stretch>
                  <a:fillRect l="-3067" t="-9677" r="-184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CE08677-32AE-6D4E-AF43-9BD2825ADE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50" t="54447" r="21351"/>
          <a:stretch/>
        </p:blipFill>
        <p:spPr>
          <a:xfrm>
            <a:off x="8958072" y="4789468"/>
            <a:ext cx="1803400" cy="6421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2C38C1-70F6-5744-8C94-4748DEAC1D1B}"/>
              </a:ext>
            </a:extLst>
          </p:cNvPr>
          <p:cNvSpPr txBox="1"/>
          <p:nvPr/>
        </p:nvSpPr>
        <p:spPr>
          <a:xfrm>
            <a:off x="609883" y="573735"/>
            <a:ext cx="627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Wasserstein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gradient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penalty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Teal 16x9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6C857B-E52C-4200-9223-45EEE86CA2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DE0ED7-AE8B-4CE1-892D-805FE0D473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69BF48-D9C3-4DE0-818A-0C2EC431B64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Macintosh PowerPoint</Application>
  <PresentationFormat>Widescreen</PresentationFormat>
  <Paragraphs>139</Paragraphs>
  <Slides>20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Banded Design Teal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2013-07-31T01:42:57Z</dcterms:created>
  <dcterms:modified xsi:type="dcterms:W3CDTF">2022-05-04T19:50:30Z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